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70" r:id="rId2"/>
    <p:sldId id="265" r:id="rId3"/>
    <p:sldId id="266" r:id="rId4"/>
    <p:sldId id="269" r:id="rId5"/>
    <p:sldId id="267" r:id="rId6"/>
    <p:sldId id="268" r:id="rId7"/>
  </p:sldIdLst>
  <p:sldSz cx="9906000" cy="6858000" type="A4"/>
  <p:notesSz cx="6858000" cy="9144000"/>
  <p:defaultTextStyle>
    <a:defPPr>
      <a:defRPr lang="ru-RU"/>
    </a:defPPr>
    <a:lvl1pPr marL="0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27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55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81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08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34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60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188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16" algn="l" defTabSz="9140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2060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6C-487F-8C7B-D37810B1ADBC}"/>
              </c:ext>
            </c:extLst>
          </c:dPt>
          <c:dPt>
            <c:idx val="1"/>
            <c:bubble3D val="0"/>
            <c:spPr>
              <a:solidFill>
                <a:srgbClr val="FF3F44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6C-487F-8C7B-D37810B1ADBC}"/>
              </c:ext>
            </c:extLst>
          </c:dPt>
          <c:dPt>
            <c:idx val="2"/>
            <c:bubble3D val="0"/>
            <c:spPr>
              <a:solidFill>
                <a:srgbClr val="006600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6C-487F-8C7B-D37810B1ADBC}"/>
              </c:ext>
            </c:extLst>
          </c:dPt>
          <c:dPt>
            <c:idx val="3"/>
            <c:bubble3D val="0"/>
            <c:spPr>
              <a:solidFill>
                <a:srgbClr val="860086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26C-487F-8C7B-D37810B1ADBC}"/>
              </c:ext>
            </c:extLst>
          </c:dPt>
          <c:dLbls>
            <c:dLbl>
              <c:idx val="0"/>
              <c:layout>
                <c:manualLayout>
                  <c:x val="0"/>
                  <c:y val="-0.20172858670760199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2060"/>
                        </a:solidFill>
                      </a:rPr>
                      <a:t>51,14 %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6C-487F-8C7B-D37810B1ADB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438046670345617E-2"/>
                  <c:y val="-2.4814557560007749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F76866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F76866"/>
                        </a:solidFill>
                      </a:rPr>
                      <a:t>23,36 %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6C-487F-8C7B-D37810B1ADB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740566666032394E-2"/>
                  <c:y val="4.8544091040834833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408C3A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408C3A"/>
                        </a:solidFill>
                      </a:rPr>
                      <a:t>9,25 %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6C-487F-8C7B-D37810B1ADB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50319571564791E-2"/>
                  <c:y val="5.2108805971495607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A33F9D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A33F9D"/>
                        </a:solidFill>
                      </a:rPr>
                      <a:t>16,25 %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6C-487F-8C7B-D37810B1ADB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КЕСИБИ БОЮНЧА / ALANI</c:v>
                </c:pt>
                <c:pt idx="1">
                  <c:v>КЕСИБИНЕН СЫРТКАРЫ / ALAN DIŞI</c:v>
                </c:pt>
                <c:pt idx="2">
                  <c:v>ЖОЖдон кийинки билим берүү / LİSANS ÜSTÜ</c:v>
                </c:pt>
                <c:pt idx="3">
                  <c:v>БАШКА / DİĞER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0.51139999999999997</c:v>
                </c:pt>
                <c:pt idx="1">
                  <c:v>0.2336</c:v>
                </c:pt>
                <c:pt idx="2">
                  <c:v>9.2499999999999999E-2</c:v>
                </c:pt>
                <c:pt idx="3">
                  <c:v>0.16250000000000001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26C-487F-8C7B-D37810B1A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958909207001605"/>
          <c:y val="0.36882948825928946"/>
          <c:w val="0.44504066793945585"/>
          <c:h val="0.6039319887100344"/>
        </c:manualLayout>
      </c:layout>
      <c:overlay val="0"/>
      <c:txPr>
        <a:bodyPr/>
        <a:lstStyle/>
        <a:p>
          <a:pPr>
            <a:defRPr lang="ru-RU" b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48933763897732E-2"/>
          <c:y val="0.10044792525309591"/>
          <c:w val="0.57683176727263208"/>
          <c:h val="0.819343056242248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2060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74-432A-9AB6-3303B7DE50F6}"/>
              </c:ext>
            </c:extLst>
          </c:dPt>
          <c:dPt>
            <c:idx val="1"/>
            <c:bubble3D val="0"/>
            <c:spPr>
              <a:solidFill>
                <a:srgbClr val="CC0099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74-432A-9AB6-3303B7DE50F6}"/>
              </c:ext>
            </c:extLst>
          </c:dPt>
          <c:dPt>
            <c:idx val="2"/>
            <c:bubble3D val="0"/>
            <c:spPr>
              <a:solidFill>
                <a:srgbClr val="006600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74-432A-9AB6-3303B7DE50F6}"/>
              </c:ext>
            </c:extLst>
          </c:dPt>
          <c:dPt>
            <c:idx val="3"/>
            <c:bubble3D val="0"/>
            <c:spPr>
              <a:solidFill>
                <a:srgbClr val="006666">
                  <a:alpha val="69804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74-432A-9AB6-3303B7DE50F6}"/>
              </c:ext>
            </c:extLst>
          </c:dPt>
          <c:dPt>
            <c:idx val="4"/>
            <c:bubble3D val="0"/>
            <c:spPr>
              <a:solidFill>
                <a:srgbClr val="DA8200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E74-432A-9AB6-3303B7DE50F6}"/>
              </c:ext>
            </c:extLst>
          </c:dPt>
          <c:dLbls>
            <c:dLbl>
              <c:idx val="0"/>
              <c:layout>
                <c:manualLayout>
                  <c:x val="2.1489682778200604E-2"/>
                  <c:y val="1.48787836895128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2060"/>
                        </a:solidFill>
                      </a:rPr>
                      <a:t>9,25 %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E74-432A-9AB6-3303B7DE50F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620561548446669E-3"/>
                  <c:y val="-2.9946809125197166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CE37A2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CE37A2"/>
                        </a:solidFill>
                      </a:rPr>
                      <a:t>16,25 %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74-432A-9AB6-3303B7DE50F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034755215094068E-3"/>
                  <c:y val="-7.4336149914522708E-3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388332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388332"/>
                        </a:solidFill>
                      </a:rPr>
                      <a:t>13,82 %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74-432A-9AB6-3303B7DE50F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7283056992499527E-3"/>
                  <c:y val="-3.4138414201975525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599B9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599B91"/>
                        </a:solidFill>
                      </a:rPr>
                      <a:t>55,74 %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74-432A-9AB6-3303B7DE50F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5136721039630121E-4"/>
                  <c:y val="7.1228601240549434E-3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solidFill>
                          <a:srgbClr val="DE9C36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DE9C36"/>
                        </a:solidFill>
                      </a:rPr>
                      <a:t>4,94 %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E74-432A-9AB6-3303B7DE50F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ЖОЖдон кийинки билим берүү / LİSANS ÜSTÜ</c:v>
                </c:pt>
                <c:pt idx="1">
                  <c:v>БАШКА / DİĞER</c:v>
                </c:pt>
                <c:pt idx="2">
                  <c:v>МАМЛЕКЕТТИК / KAMU</c:v>
                </c:pt>
                <c:pt idx="3">
                  <c:v>ЖЕКЕ МЕНЧИК / ÖZEL</c:v>
                </c:pt>
                <c:pt idx="4">
                  <c:v>КОММЕРЦИЯ / TİCARET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9.2499999999999999E-2</c:v>
                </c:pt>
                <c:pt idx="1">
                  <c:v>0.16250000000000001</c:v>
                </c:pt>
                <c:pt idx="2">
                  <c:v>0.1368</c:v>
                </c:pt>
                <c:pt idx="3">
                  <c:v>0.55879999999999996</c:v>
                </c:pt>
                <c:pt idx="4">
                  <c:v>4.9399999999999999E-2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E74-432A-9AB6-3303B7DE5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081374009680989"/>
          <c:y val="0.23181934624347167"/>
          <c:w val="0.38597034744557901"/>
          <c:h val="0.5515404875743869"/>
        </c:manualLayout>
      </c:layout>
      <c:overlay val="0"/>
      <c:txPr>
        <a:bodyPr/>
        <a:lstStyle/>
        <a:p>
          <a:pPr>
            <a:defRPr lang="ru-RU" b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explosion val="1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3BF-4710-8461-E36C2DC52BEC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3BF-4710-8461-E36C2DC52BEC}"/>
              </c:ext>
            </c:extLst>
          </c:dPt>
          <c:dLbls>
            <c:dLbl>
              <c:idx val="0"/>
              <c:layout>
                <c:manualLayout>
                  <c:x val="0.15783308995778061"/>
                  <c:y val="2.6002685042741107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%81,84</a:t>
                    </a:r>
                    <a:endParaRPr lang="en-US" sz="1800" b="1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604457718554067"/>
                  <c:y val="7.047793946581051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rPr>
                      <a:t>%18,16</a:t>
                    </a:r>
                    <a:endParaRPr lang="en-US" sz="1800" b="1" dirty="0">
                      <a:solidFill>
                        <a:schemeClr val="accent3">
                          <a:lumMod val="50000"/>
                        </a:schemeClr>
                      </a:solidFill>
                      <a:latin typeface="+mj-lt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Ulaşılan</c:v>
                </c:pt>
                <c:pt idx="1">
                  <c:v>Ulaşılmayan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81.84</c:v>
                </c:pt>
                <c:pt idx="1">
                  <c:v>18.16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3BF-4710-8461-E36C2DC52BE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140"/>
        <c:holeSize val="50"/>
      </c:doughnutChart>
    </c:plotArea>
    <c:legend>
      <c:legendPos val="r"/>
      <c:layout>
        <c:manualLayout>
          <c:xMode val="edge"/>
          <c:yMode val="edge"/>
          <c:x val="0.53888298219118391"/>
          <c:y val="0.20287030002370871"/>
          <c:w val="0.32727271836032035"/>
          <c:h val="0.3048585310227162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50"/>
      <c:rotY val="130"/>
      <c:depthPercent val="100"/>
      <c:rAngAx val="0"/>
      <c:perspective val="9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F4-44A0-8467-32DA4104526F}"/>
              </c:ext>
            </c:extLst>
          </c:dPt>
          <c:dPt>
            <c:idx val="1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F4-44A0-8467-32DA4104526F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F4-44A0-8467-32DA4104526F}"/>
              </c:ext>
            </c:extLst>
          </c:dPt>
          <c:dPt>
            <c:idx val="3"/>
            <c:bubble3D val="0"/>
            <c:spPr>
              <a:solidFill>
                <a:srgbClr val="66006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5F4-44A0-8467-32DA4104526F}"/>
              </c:ext>
            </c:extLst>
          </c:dPt>
          <c:dLbls>
            <c:dLbl>
              <c:idx val="0"/>
              <c:layout>
                <c:manualLayout>
                  <c:x val="0.18609244846485487"/>
                  <c:y val="3.582742424261827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baseline="0">
                        <a:solidFill>
                          <a:srgbClr val="0070C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dirty="0" smtClean="0">
                        <a:solidFill>
                          <a:srgbClr val="0070C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%41,75</a:t>
                    </a:r>
                    <a:endParaRPr lang="en-US" sz="2000" b="1" dirty="0">
                      <a:solidFill>
                        <a:srgbClr val="0070C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F4-44A0-8467-32DA4104526F}"/>
                </c:ext>
                <c:ext xmlns:c15="http://schemas.microsoft.com/office/drawing/2012/chart" uri="{CE6537A1-D6FC-4f65-9D91-7224C49458BB}">
                  <c15:layout>
                    <c:manualLayout>
                      <c:w val="0.22351966900066036"/>
                      <c:h val="8.897574124511019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8503182222322831E-3"/>
                  <c:y val="-2.561452622475162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400" b="1" i="0" u="none" strike="noStrike" kern="1200" baseline="0">
                        <a:solidFill>
                          <a:srgbClr val="FF5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dirty="0" smtClean="0">
                        <a:solidFill>
                          <a:srgbClr val="FF5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%15,05</a:t>
                    </a:r>
                    <a:endParaRPr lang="en-US" sz="2000" b="1" dirty="0">
                      <a:solidFill>
                        <a:srgbClr val="FF5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5F4-44A0-8467-32DA4104526F}"/>
                </c:ext>
                <c:ext xmlns:c15="http://schemas.microsoft.com/office/drawing/2012/chart" uri="{CE6537A1-D6FC-4f65-9D91-7224C49458BB}">
                  <c15:layout>
                    <c:manualLayout>
                      <c:w val="0.21876393136234845"/>
                      <c:h val="8.160002354034835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9577431112147746E-2"/>
                  <c:y val="7.370302022089349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%25,15</a:t>
                    </a:r>
                    <a:endParaRPr lang="en-US" sz="20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5F4-44A0-8467-32DA4104526F}"/>
                </c:ext>
                <c:ext xmlns:c15="http://schemas.microsoft.com/office/drawing/2012/chart" uri="{CE6537A1-D6FC-4f65-9D91-7224C49458BB}">
                  <c15:layout>
                    <c:manualLayout>
                      <c:w val="0.25680983246884381"/>
                      <c:h val="9.389288638161807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8.5402281449975265E-3"/>
                  <c:y val="2.509394568460289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400" b="1" i="0" u="none" strike="noStrike" kern="1200" baseline="0">
                        <a:solidFill>
                          <a:srgbClr val="66006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 smtClean="0">
                        <a:solidFill>
                          <a:srgbClr val="660066"/>
                        </a:solidFill>
                      </a:rPr>
                      <a:t>%18,05</a:t>
                    </a:r>
                    <a:endParaRPr lang="en-US" sz="2000" dirty="0">
                      <a:solidFill>
                        <a:srgbClr val="66006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5F4-44A0-8467-32DA4104526F}"/>
                </c:ext>
                <c:ext xmlns:c15="http://schemas.microsoft.com/office/drawing/2012/chart" uri="{CE6537A1-D6FC-4f65-9D91-7224C49458BB}">
                  <c15:layout>
                    <c:manualLayout>
                      <c:w val="0.27136107900572132"/>
                      <c:h val="8.8975741245110193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66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Alanı</c:v>
                </c:pt>
                <c:pt idx="1">
                  <c:v>Alan Dışı</c:v>
                </c:pt>
                <c:pt idx="2">
                  <c:v>Lisansüstü eğitim</c:v>
                </c:pt>
                <c:pt idx="3">
                  <c:v>Diğer (askerlik, evlilik, iş arama vs.)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41.75</c:v>
                </c:pt>
                <c:pt idx="1">
                  <c:v>15.05</c:v>
                </c:pt>
                <c:pt idx="2">
                  <c:v>25.15</c:v>
                </c:pt>
                <c:pt idx="3">
                  <c:v>18.05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5F4-44A0-8467-32DA410452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56482470542031"/>
          <c:y val="0.20580561492749225"/>
          <c:w val="0.34103390240565051"/>
          <c:h val="0.68055222944645999"/>
        </c:manualLayout>
      </c:layout>
      <c:overlay val="0"/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>
      <a:glow>
        <a:schemeClr val="accent1"/>
      </a:glow>
      <a:outerShdw sx="1000" sy="1000" algn="ctr" rotWithShape="0">
        <a:srgbClr val="000000"/>
      </a:outerShdw>
      <a:softEdge rad="0"/>
    </a:effectLst>
  </c:spPr>
  <c:txPr>
    <a:bodyPr/>
    <a:lstStyle/>
    <a:p>
      <a:pPr>
        <a:defRPr sz="1800">
          <a:solidFill>
            <a:srgbClr val="002060"/>
          </a:solidFill>
        </a:defRPr>
      </a:pPr>
      <a:endParaRPr lang="tr-TR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0.12127</cdr:x>
      <cdr:y>0.03706</cdr:y>
    </cdr:from>
    <cdr:to>
      <cdr:x>0.95054</cdr:x>
      <cdr:y>0.16068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9983" y="173652"/>
          <a:ext cx="4102964" cy="57917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B745B-70B1-41BA-85EC-BBD156332DF3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17602-1F53-4F45-8210-589F0DE14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13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27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55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81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08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34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60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88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16" algn="l" defTabSz="9140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9624-AC19-45B0-9771-5CECBA42483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9624-AC19-45B0-9771-5CECBA42483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4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9624-AC19-45B0-9771-5CECBA42483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7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9624-AC19-45B0-9771-5CECBA42483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0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9624-AC19-45B0-9771-5CECBA42483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5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541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9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9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2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7016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699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399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09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798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49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19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89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596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0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25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957" indent="0">
              <a:buNone/>
              <a:defRPr sz="2100" b="1"/>
            </a:lvl2pPr>
            <a:lvl3pPr marL="939905" indent="0">
              <a:buNone/>
              <a:defRPr sz="1900" b="1"/>
            </a:lvl3pPr>
            <a:lvl4pPr marL="1409857" indent="0">
              <a:buNone/>
              <a:defRPr sz="1700" b="1"/>
            </a:lvl4pPr>
            <a:lvl5pPr marL="1879804" indent="0">
              <a:buNone/>
              <a:defRPr sz="1700" b="1"/>
            </a:lvl5pPr>
            <a:lvl6pPr marL="2349760" indent="0">
              <a:buNone/>
              <a:defRPr sz="1700" b="1"/>
            </a:lvl6pPr>
            <a:lvl7pPr marL="2819705" indent="0">
              <a:buNone/>
              <a:defRPr sz="1700" b="1"/>
            </a:lvl7pPr>
            <a:lvl8pPr marL="3289662" indent="0">
              <a:buNone/>
              <a:defRPr sz="1700" b="1"/>
            </a:lvl8pPr>
            <a:lvl9pPr marL="375960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25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259" y="1535113"/>
            <a:ext cx="43785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957" indent="0">
              <a:buNone/>
              <a:defRPr sz="2100" b="1"/>
            </a:lvl2pPr>
            <a:lvl3pPr marL="939905" indent="0">
              <a:buNone/>
              <a:defRPr sz="1900" b="1"/>
            </a:lvl3pPr>
            <a:lvl4pPr marL="1409857" indent="0">
              <a:buNone/>
              <a:defRPr sz="1700" b="1"/>
            </a:lvl4pPr>
            <a:lvl5pPr marL="1879804" indent="0">
              <a:buNone/>
              <a:defRPr sz="1700" b="1"/>
            </a:lvl5pPr>
            <a:lvl6pPr marL="2349760" indent="0">
              <a:buNone/>
              <a:defRPr sz="1700" b="1"/>
            </a:lvl6pPr>
            <a:lvl7pPr marL="2819705" indent="0">
              <a:buNone/>
              <a:defRPr sz="1700" b="1"/>
            </a:lvl7pPr>
            <a:lvl8pPr marL="3289662" indent="0">
              <a:buNone/>
              <a:defRPr sz="1700" b="1"/>
            </a:lvl8pPr>
            <a:lvl9pPr marL="375960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259" y="2174875"/>
            <a:ext cx="4378589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4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8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6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437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067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437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69957" indent="0">
              <a:buNone/>
              <a:defRPr sz="1300"/>
            </a:lvl2pPr>
            <a:lvl3pPr marL="939905" indent="0">
              <a:buNone/>
              <a:defRPr sz="1000"/>
            </a:lvl3pPr>
            <a:lvl4pPr marL="1409857" indent="0">
              <a:buNone/>
              <a:defRPr sz="900"/>
            </a:lvl4pPr>
            <a:lvl5pPr marL="1879804" indent="0">
              <a:buNone/>
              <a:defRPr sz="900"/>
            </a:lvl5pPr>
            <a:lvl6pPr marL="2349760" indent="0">
              <a:buNone/>
              <a:defRPr sz="900"/>
            </a:lvl6pPr>
            <a:lvl7pPr marL="2819705" indent="0">
              <a:buNone/>
              <a:defRPr sz="900"/>
            </a:lvl7pPr>
            <a:lvl8pPr marL="3289662" indent="0">
              <a:buNone/>
              <a:defRPr sz="900"/>
            </a:lvl8pPr>
            <a:lvl9pPr marL="375960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19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69957" indent="0">
              <a:buNone/>
              <a:defRPr sz="2900"/>
            </a:lvl2pPr>
            <a:lvl3pPr marL="939905" indent="0">
              <a:buNone/>
              <a:defRPr sz="2500"/>
            </a:lvl3pPr>
            <a:lvl4pPr marL="1409857" indent="0">
              <a:buNone/>
              <a:defRPr sz="2100"/>
            </a:lvl4pPr>
            <a:lvl5pPr marL="1879804" indent="0">
              <a:buNone/>
              <a:defRPr sz="2100"/>
            </a:lvl5pPr>
            <a:lvl6pPr marL="2349760" indent="0">
              <a:buNone/>
              <a:defRPr sz="2100"/>
            </a:lvl6pPr>
            <a:lvl7pPr marL="2819705" indent="0">
              <a:buNone/>
              <a:defRPr sz="2100"/>
            </a:lvl7pPr>
            <a:lvl8pPr marL="3289662" indent="0">
              <a:buNone/>
              <a:defRPr sz="2100"/>
            </a:lvl8pPr>
            <a:lvl9pPr marL="3759607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69957" indent="0">
              <a:buNone/>
              <a:defRPr sz="1300"/>
            </a:lvl2pPr>
            <a:lvl3pPr marL="939905" indent="0">
              <a:buNone/>
              <a:defRPr sz="1000"/>
            </a:lvl3pPr>
            <a:lvl4pPr marL="1409857" indent="0">
              <a:buNone/>
              <a:defRPr sz="900"/>
            </a:lvl4pPr>
            <a:lvl5pPr marL="1879804" indent="0">
              <a:buNone/>
              <a:defRPr sz="900"/>
            </a:lvl5pPr>
            <a:lvl6pPr marL="2349760" indent="0">
              <a:buNone/>
              <a:defRPr sz="900"/>
            </a:lvl6pPr>
            <a:lvl7pPr marL="2819705" indent="0">
              <a:buNone/>
              <a:defRPr sz="900"/>
            </a:lvl7pPr>
            <a:lvl8pPr marL="3289662" indent="0">
              <a:buNone/>
              <a:defRPr sz="900"/>
            </a:lvl8pPr>
            <a:lvl9pPr marL="375960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4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59"/>
            <a:ext cx="8915400" cy="1143000"/>
          </a:xfrm>
          <a:prstGeom prst="rect">
            <a:avLst/>
          </a:prstGeom>
        </p:spPr>
        <p:txBody>
          <a:bodyPr vert="horz" lIns="93992" tIns="46998" rIns="93992" bIns="4699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3992" tIns="46998" rIns="93992" bIns="469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3" y="6356481"/>
            <a:ext cx="2311400" cy="365125"/>
          </a:xfrm>
          <a:prstGeom prst="rect">
            <a:avLst/>
          </a:prstGeom>
        </p:spPr>
        <p:txBody>
          <a:bodyPr vert="horz" lIns="93992" tIns="46998" rIns="93992" bIns="4699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39905"/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39905"/>
              <a:t>18.04.2018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60" y="6356481"/>
            <a:ext cx="3136900" cy="365125"/>
          </a:xfrm>
          <a:prstGeom prst="rect">
            <a:avLst/>
          </a:prstGeom>
        </p:spPr>
        <p:txBody>
          <a:bodyPr vert="horz" lIns="93992" tIns="46998" rIns="93992" bIns="4699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3990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481"/>
            <a:ext cx="2311400" cy="365125"/>
          </a:xfrm>
          <a:prstGeom prst="rect">
            <a:avLst/>
          </a:prstGeom>
        </p:spPr>
        <p:txBody>
          <a:bodyPr vert="horz" lIns="93992" tIns="46998" rIns="93992" bIns="4699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39905"/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3990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1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3990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461" indent="-352461" algn="l" defTabSz="93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63677" indent="-293724" algn="l" defTabSz="939905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879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34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781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84731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685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626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94581" indent="-234978" algn="l" defTabSz="9399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9957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9905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857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804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9760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9705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89662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9607" algn="l" defTabSz="93990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02" y="0"/>
            <a:ext cx="6477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5649" y="229595"/>
            <a:ext cx="7833304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5881" tIns="35881" rIns="35881" bIns="35881" numCol="1" anchor="ctr" anchorCtr="0" compatLnSpc="1">
            <a:prstTxWarp prst="textNoShape">
              <a:avLst/>
            </a:prstTxWarp>
          </a:bodyPr>
          <a:lstStyle/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Ректорлуктун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билдирүүсү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/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Бүтүрүүчүлөр</a:t>
            </a:r>
            <a:endParaRPr lang="ru-RU" altLang="ru-RU" sz="1900" b="1" i="1" dirty="0">
              <a:solidFill>
                <a:srgbClr val="0087A4"/>
              </a:solidFill>
              <a:latin typeface="Cambria" pitchFamily="18" charset="0"/>
              <a:cs typeface="Arial" pitchFamily="34" charset="0"/>
            </a:endParaRPr>
          </a:p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tr-TR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Rektörlük Sunumu / </a:t>
            </a:r>
            <a:r>
              <a:rPr lang="en-US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Mezunlar</a:t>
            </a:r>
            <a:endParaRPr lang="ru-RU" altLang="ru-RU" sz="1900" dirty="0">
              <a:solidFill>
                <a:srgbClr val="0087A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r-ktmu\Desktop\Новая папка (6)\Think Positive\Новая папка (4)\logo_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70905" y="162377"/>
            <a:ext cx="609208" cy="59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0" y="1028771"/>
            <a:ext cx="9906000" cy="914349"/>
          </a:xfrm>
          <a:prstGeom prst="rect">
            <a:avLst/>
          </a:prstGeom>
        </p:spPr>
        <p:txBody>
          <a:bodyPr vert="horz" lIns="115064" tIns="57536" rIns="115064" bIns="57536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КТМУ БҮТҮРҮҮЧҮЛӨРҮНҮН 2002-2016-ж.ж. КЕСИПТИК ЖАКТАН БӨЛҮНҮШҮ  / </a:t>
            </a:r>
            <a:r>
              <a:rPr lang="tr-TR" sz="2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KTMÜ MEZUNLARININ 2002-201</a:t>
            </a:r>
            <a:r>
              <a:rPr lang="ky-KG" sz="2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6</a:t>
            </a:r>
            <a:r>
              <a:rPr lang="tr-TR" sz="2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YILLARI ARASINDAKİ MESLEKİ DAĞILIM ORANLARI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79449719"/>
              </p:ext>
            </p:extLst>
          </p:nvPr>
        </p:nvGraphicFramePr>
        <p:xfrm>
          <a:off x="555084" y="2420888"/>
          <a:ext cx="7751097" cy="428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385048" y="1943120"/>
            <a:ext cx="3960440" cy="1696188"/>
          </a:xfrm>
          <a:prstGeom prst="wedgeRoundRectCallout">
            <a:avLst>
              <a:gd name="adj1" fmla="val 7271"/>
              <a:gd name="adj2" fmla="val 62402"/>
              <a:gd name="adj3" fmla="val 16667"/>
            </a:avLst>
          </a:prstGeom>
          <a:solidFill>
            <a:schemeClr val="accent5">
              <a:lumMod val="75000"/>
              <a:alpha val="70000"/>
            </a:schemeClr>
          </a:solidFill>
          <a:ln w="9525" algn="in">
            <a:solidFill>
              <a:srgbClr val="5C393F"/>
            </a:solidFill>
            <a:round/>
            <a:headEnd/>
            <a:tailEnd/>
          </a:ln>
          <a:effectLst/>
        </p:spPr>
        <p:txBody>
          <a:bodyPr vert="horz" wrap="square" lIns="33062" tIns="33062" rIns="33062" bIns="33062" numCol="1" anchor="ctr" anchorCtr="0" compatLnSpc="1">
            <a:prstTxWarp prst="textNoShape">
              <a:avLst/>
            </a:prstTxWarp>
          </a:bodyPr>
          <a:lstStyle/>
          <a:p>
            <a:pPr defTabSz="8267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Бүтүрүүчүлөрдүн жалпы саны </a:t>
            </a:r>
            <a:r>
              <a:rPr lang="ru-RU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/ </a:t>
            </a:r>
            <a:r>
              <a:rPr lang="tr-TR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Toplam Mezun Sayısı</a:t>
            </a:r>
            <a:r>
              <a:rPr lang="en-US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: </a:t>
            </a:r>
            <a:r>
              <a:rPr lang="en-US" sz="2600" b="1" kern="0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5437</a:t>
            </a:r>
            <a:endParaRPr lang="tr-TR" sz="2600" b="1" kern="0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defTabSz="8267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0" kern="0" dirty="0" err="1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Байланыш</a:t>
            </a:r>
            <a:r>
              <a:rPr lang="ru-RU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1700" kern="0" dirty="0" err="1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түзүлгөн</a:t>
            </a:r>
            <a:r>
              <a:rPr lang="ru-RU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1700" kern="0" dirty="0" err="1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бүтүрүүчүлөрдүн</a:t>
            </a:r>
            <a:r>
              <a:rPr lang="ru-RU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саны / </a:t>
            </a:r>
            <a:r>
              <a:rPr lang="tr-TR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Ulaşılan Mezun Sayısı:</a:t>
            </a:r>
            <a:r>
              <a:rPr lang="en-US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600" b="1" kern="0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3186</a:t>
            </a:r>
            <a:endParaRPr lang="ru-RU" sz="1700" b="1" kern="0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5649" y="229595"/>
            <a:ext cx="7833304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5881" tIns="35881" rIns="35881" bIns="35881" numCol="1" anchor="ctr" anchorCtr="0" compatLnSpc="1">
            <a:prstTxWarp prst="textNoShape">
              <a:avLst/>
            </a:prstTxWarp>
          </a:bodyPr>
          <a:lstStyle/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Ректорлуктун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билдирүүсү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/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Бүтүрүүчүлөр</a:t>
            </a:r>
            <a:endParaRPr lang="ru-RU" altLang="ru-RU" sz="1900" b="1" i="1" dirty="0">
              <a:solidFill>
                <a:srgbClr val="0087A4"/>
              </a:solidFill>
              <a:latin typeface="Cambria" pitchFamily="18" charset="0"/>
              <a:cs typeface="Arial" pitchFamily="34" charset="0"/>
            </a:endParaRPr>
          </a:p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tr-TR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Rektörlük Sunumu / </a:t>
            </a:r>
            <a:r>
              <a:rPr lang="en-US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Mezunlar</a:t>
            </a:r>
            <a:endParaRPr lang="ru-RU" altLang="ru-RU" sz="1900" dirty="0">
              <a:solidFill>
                <a:srgbClr val="0087A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r-ktmu\Desktop\Новая папка (6)\Think Positive\Новая папка (4)\logo_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70905" y="162377"/>
            <a:ext cx="609208" cy="59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0" y="1001580"/>
            <a:ext cx="9906000" cy="914349"/>
          </a:xfrm>
          <a:prstGeom prst="rect">
            <a:avLst/>
          </a:prstGeom>
        </p:spPr>
        <p:txBody>
          <a:bodyPr vert="horz" lIns="115064" tIns="57536" rIns="115064" bIns="57536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y-KG" sz="25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КТМУ БҮТҮРҮҮЧҮЛӨРҮНҮН 2002-2016-ж.ж. ТАРМАКТАРГА КАРАТА БӨЛҮНҮШҮ</a:t>
            </a:r>
            <a:r>
              <a:rPr lang="ru-RU" sz="25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 / </a:t>
            </a:r>
            <a:r>
              <a:rPr lang="tr-TR" sz="25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KTMÜ MEZUNLARININ 2002-201</a:t>
            </a:r>
            <a:r>
              <a:rPr lang="ky-KG" sz="25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6</a:t>
            </a:r>
            <a:r>
              <a:rPr lang="tr-TR" sz="25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YILLARI ARASINDAKİ SEKTÖREL DAĞILIM ORANLARI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57318113"/>
              </p:ext>
            </p:extLst>
          </p:nvPr>
        </p:nvGraphicFramePr>
        <p:xfrm>
          <a:off x="658273" y="1948465"/>
          <a:ext cx="8866472" cy="445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71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r-ktmu\Desktop\Новая папка (6)\Think Positive\Новая папка (4)\logo_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368830" y="230699"/>
            <a:ext cx="596467" cy="58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9"/>
          <p:cNvGraphicFramePr/>
          <p:nvPr>
            <p:extLst>
              <p:ext uri="{D42A27DB-BD31-4B8C-83A1-F6EECF244321}">
                <p14:modId xmlns:p14="http://schemas.microsoft.com/office/powerpoint/2010/main" val="1336979054"/>
              </p:ext>
            </p:extLst>
          </p:nvPr>
        </p:nvGraphicFramePr>
        <p:xfrm>
          <a:off x="365837" y="2883984"/>
          <a:ext cx="4080114" cy="412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00472" y="1916472"/>
            <a:ext cx="3960440" cy="1696188"/>
          </a:xfrm>
          <a:prstGeom prst="wedgeRoundRectCallout">
            <a:avLst>
              <a:gd name="adj1" fmla="val 7271"/>
              <a:gd name="adj2" fmla="val 62402"/>
              <a:gd name="adj3" fmla="val 16667"/>
            </a:avLst>
          </a:prstGeom>
          <a:solidFill>
            <a:schemeClr val="accent5">
              <a:lumMod val="75000"/>
              <a:alpha val="70000"/>
            </a:schemeClr>
          </a:solidFill>
          <a:ln w="9525" algn="in">
            <a:solidFill>
              <a:srgbClr val="5C393F"/>
            </a:solidFill>
            <a:round/>
            <a:headEnd/>
            <a:tailEnd/>
          </a:ln>
          <a:effectLst/>
        </p:spPr>
        <p:txBody>
          <a:bodyPr vert="horz" wrap="square" lIns="33062" tIns="33062" rIns="33062" bIns="33062" numCol="1" anchor="ctr" anchorCtr="0" compatLnSpc="1">
            <a:prstTxWarp prst="textNoShape">
              <a:avLst/>
            </a:prstTxWarp>
          </a:bodyPr>
          <a:lstStyle/>
          <a:p>
            <a:pPr defTabSz="8267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Бүтүрүүчүлөрдүн жалпы саны </a:t>
            </a:r>
            <a:r>
              <a:rPr lang="ru-RU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/ </a:t>
            </a:r>
            <a:r>
              <a:rPr lang="tr-TR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Toplam Mezun Sayısı</a:t>
            </a:r>
            <a:r>
              <a:rPr lang="en-US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: </a:t>
            </a:r>
            <a:r>
              <a:rPr lang="tr-TR" sz="2600" b="1" kern="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694</a:t>
            </a:r>
          </a:p>
          <a:p>
            <a:pPr defTabSz="82674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0" kern="0" dirty="0" err="1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Байланыш</a:t>
            </a:r>
            <a:r>
              <a:rPr lang="ru-RU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1700" kern="0" dirty="0" err="1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түзүлгөн</a:t>
            </a:r>
            <a:r>
              <a:rPr lang="ru-RU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1700" kern="0" dirty="0" err="1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бүтүрүүчүлөрдүн</a:t>
            </a:r>
            <a:r>
              <a:rPr lang="ru-RU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саны / </a:t>
            </a:r>
            <a:r>
              <a:rPr lang="tr-TR" sz="1700" kern="0" dirty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Ulaşılan Mezun </a:t>
            </a:r>
            <a:r>
              <a:rPr lang="tr-TR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Sayısı:</a:t>
            </a:r>
            <a:r>
              <a:rPr lang="en-US" sz="1700" kern="0" dirty="0" smtClean="0">
                <a:solidFill>
                  <a:srgbClr val="FFFFCC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tr-TR" sz="2600" b="1" kern="0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568</a:t>
            </a:r>
            <a:endParaRPr lang="ru-RU" sz="1700" b="1" kern="0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25649" y="229595"/>
            <a:ext cx="7833304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5881" tIns="35881" rIns="35881" bIns="35881" numCol="1" anchor="ctr" anchorCtr="0" compatLnSpc="1">
            <a:prstTxWarp prst="textNoShape">
              <a:avLst/>
            </a:prstTxWarp>
          </a:bodyPr>
          <a:lstStyle/>
          <a:p>
            <a:pPr defTabSz="8970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900" b="1" i="1" kern="0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Ректорлуктун</a:t>
            </a:r>
            <a:r>
              <a:rPr lang="ru-RU" altLang="ru-RU" sz="1900" b="1" i="1" kern="0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altLang="ru-RU" sz="1900" b="1" i="1" kern="0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билдирүүсү</a:t>
            </a:r>
            <a:r>
              <a:rPr lang="ru-RU" altLang="ru-RU" sz="1900" b="1" i="1" kern="0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/ </a:t>
            </a:r>
            <a:r>
              <a:rPr lang="ru-RU" altLang="ru-RU" sz="1900" b="1" i="1" kern="0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Бүтүрүүчүлөр</a:t>
            </a:r>
            <a:endParaRPr lang="ru-RU" altLang="ru-RU" sz="1900" b="1" i="1" kern="0" dirty="0">
              <a:solidFill>
                <a:srgbClr val="0087A4"/>
              </a:solidFill>
              <a:latin typeface="Cambria" pitchFamily="18" charset="0"/>
              <a:cs typeface="Arial" pitchFamily="34" charset="0"/>
            </a:endParaRPr>
          </a:p>
          <a:p>
            <a:pPr defTabSz="8970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ru-RU" sz="1900" b="1" i="1" kern="0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Rektörlük Sunumu / </a:t>
            </a:r>
            <a:r>
              <a:rPr lang="en-US" altLang="ru-RU" sz="1900" b="1" i="1" kern="0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Mezunlar</a:t>
            </a:r>
            <a:endParaRPr lang="ru-RU" altLang="ru-RU" sz="1900" kern="0" dirty="0">
              <a:solidFill>
                <a:srgbClr val="0087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0" y="996380"/>
            <a:ext cx="9906000" cy="526761"/>
          </a:xfrm>
          <a:prstGeom prst="rect">
            <a:avLst/>
          </a:prstGeom>
        </p:spPr>
        <p:txBody>
          <a:bodyPr vert="horz" lIns="115411" tIns="57710" rIns="115411" bIns="57710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284">
              <a:defRPr/>
            </a:pPr>
            <a:r>
              <a:rPr lang="ru-RU" sz="22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2015-2016 ОКУУ ЖЫЛДЫН БҮТҮРҮҮЧҮЛӨРҮНҮН САНЫ</a:t>
            </a:r>
            <a:r>
              <a:rPr lang="tr-TR" sz="22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22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КЕСИПТИК ЖАКТАН БӨЛҮНҮШҮ/ </a:t>
            </a:r>
            <a:r>
              <a:rPr lang="tr-TR" sz="22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2015-2016 EĞİTİM-ÖĞRETİM YILI MEZUN SAYILARI VE MESLEKİ DAĞILIM ORANLARI</a:t>
            </a:r>
          </a:p>
        </p:txBody>
      </p:sp>
      <p:graphicFrame>
        <p:nvGraphicFramePr>
          <p:cNvPr id="12" name="Диаграмма 9"/>
          <p:cNvGraphicFramePr/>
          <p:nvPr>
            <p:extLst>
              <p:ext uri="{D42A27DB-BD31-4B8C-83A1-F6EECF244321}">
                <p14:modId xmlns:p14="http://schemas.microsoft.com/office/powerpoint/2010/main" val="3321385283"/>
              </p:ext>
            </p:extLst>
          </p:nvPr>
        </p:nvGraphicFramePr>
        <p:xfrm>
          <a:off x="4929081" y="2175228"/>
          <a:ext cx="4947643" cy="4685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219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5649" y="229595"/>
            <a:ext cx="7833304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5881" tIns="35881" rIns="35881" bIns="35881" numCol="1" anchor="ctr" anchorCtr="0" compatLnSpc="1">
            <a:prstTxWarp prst="textNoShape">
              <a:avLst/>
            </a:prstTxWarp>
          </a:bodyPr>
          <a:lstStyle/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Ректорлуктун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билдирүүсү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/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Бүтүрүүчүлөр</a:t>
            </a:r>
            <a:endParaRPr lang="ru-RU" altLang="ru-RU" sz="1900" b="1" i="1" dirty="0">
              <a:solidFill>
                <a:srgbClr val="0087A4"/>
              </a:solidFill>
              <a:latin typeface="Cambria" pitchFamily="18" charset="0"/>
              <a:cs typeface="Arial" pitchFamily="34" charset="0"/>
            </a:endParaRPr>
          </a:p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tr-TR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Rektörlük Sunumu / </a:t>
            </a:r>
            <a:r>
              <a:rPr lang="en-US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Mezunlar</a:t>
            </a:r>
            <a:endParaRPr lang="ru-RU" altLang="ru-RU" sz="1900" dirty="0">
              <a:solidFill>
                <a:srgbClr val="0087A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r-ktmu\Desktop\Новая папка (6)\Think Positive\Новая папка (4)\logo_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70905" y="162377"/>
            <a:ext cx="609208" cy="59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0" y="743259"/>
            <a:ext cx="9906000" cy="914349"/>
          </a:xfrm>
          <a:prstGeom prst="rect">
            <a:avLst/>
          </a:prstGeom>
        </p:spPr>
        <p:txBody>
          <a:bodyPr vert="horz" lIns="115064" tIns="57536" rIns="115064" bIns="57536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y-KG" sz="18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КТМУнин 2015-2016-окуу жылынын бөлүмдөргө жараша бүтүрүүчүлөрдүн кесиптик жактан бөлүштүрүлүшүнүн коэффициенти</a:t>
            </a:r>
            <a:r>
              <a:rPr lang="ru-RU" sz="1800" b="1" dirty="0">
                <a:solidFill>
                  <a:srgbClr val="003399"/>
                </a:solidFill>
                <a:latin typeface="Cambria" panose="02040503050406030204" pitchFamily="18" charset="0"/>
                <a:cs typeface="Times New Roman" pitchFamily="18" charset="0"/>
              </a:rPr>
              <a:t> / </a:t>
            </a:r>
            <a:r>
              <a:rPr lang="tr-TR" sz="1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KTMÜ 20</a:t>
            </a:r>
            <a:r>
              <a:rPr lang="ky-KG" sz="1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15</a:t>
            </a:r>
            <a:r>
              <a:rPr lang="tr-TR" sz="1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-201</a:t>
            </a:r>
            <a:r>
              <a:rPr lang="ky-KG" sz="1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6</a:t>
            </a:r>
            <a:r>
              <a:rPr lang="tr-TR" sz="1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eğitim-öğretim yılı bölümlere göre mezunların mesleki dağılım oranları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08702"/>
              </p:ext>
            </p:extLst>
          </p:nvPr>
        </p:nvGraphicFramePr>
        <p:xfrm>
          <a:off x="239910" y="1617922"/>
          <a:ext cx="9480554" cy="5099823"/>
        </p:xfrm>
        <a:graphic>
          <a:graphicData uri="http://schemas.openxmlformats.org/drawingml/2006/table">
            <a:tbl>
              <a:tblPr/>
              <a:tblGrid>
                <a:gridCol w="1829160"/>
                <a:gridCol w="4907859"/>
                <a:gridCol w="699124"/>
                <a:gridCol w="667347"/>
                <a:gridCol w="752089"/>
                <a:gridCol w="624975"/>
              </a:tblGrid>
              <a:tr h="598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</a:t>
                      </a:r>
                      <a:r>
                        <a:rPr lang="en-US" sz="13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Fakülte</a:t>
                      </a:r>
                      <a:r>
                        <a:rPr lang="en-US" sz="13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tr-TR" sz="1300" b="1" i="0" u="none" strike="noStrike" dirty="0" smtClean="0">
                        <a:solidFill>
                          <a:srgbClr val="1636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err="1" smtClean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Жогорку</a:t>
                      </a:r>
                      <a:r>
                        <a:rPr lang="ru-RU" sz="13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300" b="1" i="0" u="none" strike="noStrike" dirty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3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</a:t>
                      </a:r>
                      <a:endParaRPr lang="en-US" sz="1300" b="1" i="0" u="none" strike="noStrike" dirty="0">
                        <a:solidFill>
                          <a:srgbClr val="1636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Бөлүм</a:t>
                      </a:r>
                      <a:r>
                        <a:rPr lang="tr-TR" sz="13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tr-TR" sz="13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tr-TR" sz="13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ky-KG" sz="13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3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рограмма</a:t>
                      </a:r>
                      <a:r>
                        <a:rPr lang="tr-TR" sz="13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US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Alanı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 </a:t>
                      </a:r>
                      <a:r>
                        <a:rPr lang="en-US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üstü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320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Гуманитардык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факультет /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Edebiyat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Fakültesi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Батыш тилдери бѳлүмү (Англис тили жана адабияты)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Batı Dilleri (İngiliz Dili ve Edebiyatı)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Чыгыш тилдери бѳлүмү (Кытай тили жана адабияты)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Doğu Dilleri (Çin Dili ve Edebiyatı)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Чыгыш тилдери бѳлүмү (Орус тили жана адабияты)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Doğu Dilleri (Rus Dili ve Edebiyatı)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Синхрондук котормочулук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Mütercim-Tercumanlık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Sosyoloji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Тарых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Түркология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Türkoloji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Табигый илимдер факультети /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 Fakültesi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бѳлүмү /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Biyoloji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бѳлүмү /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3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Колдонмо математика жана информатика бѳлүмү /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Uygulamalı Matematik ve Enformatik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47,36%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26,31%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10,52%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15,78%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Көркөм өнөр факультети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Güzel Sanatlar Fakültesi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Графика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Grafik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76,92%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Музыкалык искусство бѳлүмү / Müzik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Сүрѳт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Resim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Театралдык искусство бѳлүмү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Sahne Sanatları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33,34%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жана башкаруу факультети /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İktisadi ve İdari Bilimler Fakültesi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 жана кредит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Finans ve Bankacılık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54,51%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İktisat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34,61%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34,61%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23,07%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26,92%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23,07%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аралык мамилелер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 İlişkiler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42,85%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9,52%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14,28%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Maliye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55,55%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Теология факультети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İlahiyat Fakültesi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Ислам таануу бѳлүмү/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İslam Bilimleri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30,76%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30,76%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 таануу бѳлүмү/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 Bilimleri Bölümü</a:t>
                      </a:r>
                    </a:p>
                  </a:txBody>
                  <a:tcPr marL="4389" marR="4389" marT="42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4389" marR="4389" marT="42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2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5649" y="229595"/>
            <a:ext cx="7833304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5881" tIns="35881" rIns="35881" bIns="35881" numCol="1" anchor="ctr" anchorCtr="0" compatLnSpc="1">
            <a:prstTxWarp prst="textNoShape">
              <a:avLst/>
            </a:prstTxWarp>
          </a:bodyPr>
          <a:lstStyle/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Ректорлуктун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билдирүүсү</a:t>
            </a:r>
            <a:r>
              <a:rPr lang="ru-RU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 / </a:t>
            </a:r>
            <a:r>
              <a:rPr lang="ru-RU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Бүтүрүүчүлөр</a:t>
            </a:r>
            <a:endParaRPr lang="ru-RU" altLang="ru-RU" sz="1900" b="1" i="1" dirty="0">
              <a:solidFill>
                <a:srgbClr val="0087A4"/>
              </a:solidFill>
              <a:latin typeface="Cambria" pitchFamily="18" charset="0"/>
              <a:cs typeface="Arial" pitchFamily="34" charset="0"/>
            </a:endParaRPr>
          </a:p>
          <a:p>
            <a:pPr defTabSz="897073" fontAlgn="base">
              <a:spcBef>
                <a:spcPct val="0"/>
              </a:spcBef>
              <a:spcAft>
                <a:spcPct val="0"/>
              </a:spcAft>
            </a:pPr>
            <a:r>
              <a:rPr lang="tr-TR" altLang="ru-RU" sz="1900" b="1" i="1" dirty="0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Rektörlük Sunumu / </a:t>
            </a:r>
            <a:r>
              <a:rPr lang="en-US" altLang="ru-RU" sz="1900" b="1" i="1" dirty="0" err="1">
                <a:solidFill>
                  <a:srgbClr val="0087A4"/>
                </a:solidFill>
                <a:latin typeface="Cambria" pitchFamily="18" charset="0"/>
                <a:cs typeface="Arial" pitchFamily="34" charset="0"/>
              </a:rPr>
              <a:t>Mezunlar</a:t>
            </a:r>
            <a:endParaRPr lang="ru-RU" altLang="ru-RU" sz="1900" dirty="0">
              <a:solidFill>
                <a:srgbClr val="0087A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r-ktmu\Desktop\Новая папка (6)\Think Positive\Новая папка (4)\logo_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70905" y="162377"/>
            <a:ext cx="609208" cy="59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45794"/>
              </p:ext>
            </p:extLst>
          </p:nvPr>
        </p:nvGraphicFramePr>
        <p:xfrm>
          <a:off x="270905" y="756052"/>
          <a:ext cx="9435674" cy="5983254"/>
        </p:xfrm>
        <a:graphic>
          <a:graphicData uri="http://schemas.openxmlformats.org/drawingml/2006/table">
            <a:tbl>
              <a:tblPr/>
              <a:tblGrid>
                <a:gridCol w="1798164"/>
                <a:gridCol w="4906962"/>
                <a:gridCol w="695814"/>
                <a:gridCol w="664189"/>
                <a:gridCol w="748528"/>
                <a:gridCol w="622017"/>
              </a:tblGrid>
              <a:tr h="729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Факультет/</a:t>
                      </a:r>
                      <a:r>
                        <a:rPr lang="en-US" sz="15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Fakülte</a:t>
                      </a:r>
                      <a:r>
                        <a:rPr lang="en-US" sz="1500" b="1" i="0" u="none" strike="noStrike" dirty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5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Жогорку</a:t>
                      </a:r>
                      <a:r>
                        <a:rPr lang="ru-RU" sz="1500" b="1" i="0" u="none" strike="noStrike" dirty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500" b="1" i="0" u="none" strike="noStrike" dirty="0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5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</a:t>
                      </a:r>
                      <a:endParaRPr lang="en-US" sz="1500" b="1" i="0" u="none" strike="noStrike" dirty="0">
                        <a:solidFill>
                          <a:srgbClr val="16365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Бөлүм</a:t>
                      </a:r>
                      <a:r>
                        <a:rPr lang="tr-TR" sz="15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tr-TR" sz="15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r>
                        <a:rPr lang="tr-TR" sz="1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tr-TR" sz="15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ky-KG" sz="15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5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рограмма</a:t>
                      </a:r>
                      <a:r>
                        <a:rPr lang="tr-TR" sz="15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US" sz="15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Alanı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 </a:t>
                      </a:r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</a:t>
                      </a:r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üstü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Коммуникация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факультети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İletişim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Fakültesi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Коом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менен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байланыш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реклама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Halkla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İlişkiler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Reklam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Телевидение, радио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киноискусство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Radyo-Televizyon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Sinema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4,54%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22,72%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13,63%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Журналистика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Gazetecilik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Инженердик факультет/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Mühendislik Fakültesi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Программалык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инженерия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Жаратылышты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колдонуу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Коомдук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тамактанууну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уюштуруу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продукциянын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технологиясы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Gıda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21,42%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Химиялык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технология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Kimya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Mühendisliği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61,53%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Ветеренардык факультети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 Fakültesi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Veteriner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Айыл чарба факультети/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Ziraat Fakültesi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Мөмө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жемиш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өсүмдүктөрү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Bahçe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Tarla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Bitkileri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Өсүмдүктөрдү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коргоо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Bitki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Koruma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55,55%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 тарбия жана спорт жогорку мектеби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Beden Eğitim ve Spor Yüksekokulu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тарбия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Beden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Öğretmenliği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4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Тренерлерди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даярдоо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Antrenörlük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 жана мейманкана жогорку мектеби /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ve Otelcilik Yüksekokulu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мейманкан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бѳлүмү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Otel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İşletmeciliği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Bölümü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71,42%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9,52%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Саякат иши жана гид кызматы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Seyahat İşletmeciliği ve Turizm Rehberliği Bölümü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77,77%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48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Ресторан иши жана кулинардык өнөр бѳлүмү/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Yiyecek-İçecek İşletmeciliği Bölümü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17,64%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29,41%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Орто кесиптик билим берүү колледжи / 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 Yüksekokulu Yüksekokulu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Офис менеджмент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программасы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Büro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Yönetici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Мектепке чейинки билим берүү программасы/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 Gelişimi Programı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63,63%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Имараттарды куруу жана эксплуатациялоо программасы/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İnşaat Programı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жана бухгалтердик эсеп программасы/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Muhasebe Programı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Автоунааларды тейлөө жана оңдоо программасы/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Otomotiv Programı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4285,00%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35,71%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14,28%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 программасы/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Pazarlama Programı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61,53%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 программасы/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Turizm ve otelcılık programı Programı</a:t>
                      </a:r>
                    </a:p>
                  </a:txBody>
                  <a:tcPr marL="3743" marR="3743" marT="3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61,53%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30,76%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769,00%</a:t>
                      </a:r>
                    </a:p>
                  </a:txBody>
                  <a:tcPr marL="3743" marR="3743" marT="36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5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rgbClr val="FFFFFF"/>
    </a:dk1>
    <a:lt1>
      <a:srgbClr val="0A5ECD"/>
    </a:lt1>
    <a:dk2>
      <a:srgbClr val="073E89"/>
    </a:dk2>
    <a:lt2>
      <a:srgbClr val="016EA7"/>
    </a:lt2>
    <a:accent1>
      <a:srgbClr val="014469"/>
    </a:accent1>
    <a:accent2>
      <a:srgbClr val="024C72"/>
    </a:accent2>
    <a:accent3>
      <a:srgbClr val="016295"/>
    </a:accent3>
    <a:accent4>
      <a:srgbClr val="1AA0F4"/>
    </a:accent4>
    <a:accent5>
      <a:srgbClr val="5BBAF6"/>
    </a:accent5>
    <a:accent6>
      <a:srgbClr val="2D82F4"/>
    </a:accent6>
    <a:hlink>
      <a:srgbClr val="05436A"/>
    </a:hlink>
    <a:folHlink>
      <a:srgbClr val="021B2A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Другая 4">
    <a:dk1>
      <a:srgbClr val="FFFFFF"/>
    </a:dk1>
    <a:lt1>
      <a:srgbClr val="0A5ECD"/>
    </a:lt1>
    <a:dk2>
      <a:srgbClr val="073E89"/>
    </a:dk2>
    <a:lt2>
      <a:srgbClr val="016EA7"/>
    </a:lt2>
    <a:accent1>
      <a:srgbClr val="014469"/>
    </a:accent1>
    <a:accent2>
      <a:srgbClr val="024C72"/>
    </a:accent2>
    <a:accent3>
      <a:srgbClr val="016295"/>
    </a:accent3>
    <a:accent4>
      <a:srgbClr val="1AA0F4"/>
    </a:accent4>
    <a:accent5>
      <a:srgbClr val="5BBAF6"/>
    </a:accent5>
    <a:accent6>
      <a:srgbClr val="2D82F4"/>
    </a:accent6>
    <a:hlink>
      <a:srgbClr val="05436A"/>
    </a:hlink>
    <a:folHlink>
      <a:srgbClr val="021B2A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997</Words>
  <Application>Microsoft Office PowerPoint</Application>
  <PresentationFormat>A4 Kağıt (210x297 mm)</PresentationFormat>
  <Paragraphs>285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2_Тема Office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Zeynep</dc:creator>
  <cp:lastModifiedBy>Windows Kullanıcısı</cp:lastModifiedBy>
  <cp:revision>7</cp:revision>
  <dcterms:created xsi:type="dcterms:W3CDTF">2017-05-22T02:38:37Z</dcterms:created>
  <dcterms:modified xsi:type="dcterms:W3CDTF">2018-04-18T08:35:17Z</dcterms:modified>
</cp:coreProperties>
</file>